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59" r:id="rId6"/>
    <p:sldId id="260" r:id="rId7"/>
    <p:sldId id="263" r:id="rId8"/>
  </p:sldIdLst>
  <p:sldSz cx="18288000" cy="10287000"/>
  <p:notesSz cx="6858000" cy="9144000"/>
  <p:embeddedFontLst>
    <p:embeddedFont>
      <p:font typeface="Bahnschrift Light" panose="020B0502040204020203" pitchFamily="34" charset="0"/>
      <p:regular r:id="rId9"/>
    </p:embeddedFont>
    <p:embeddedFont>
      <p:font typeface="HK Grotesk" panose="020B0604020202020204" charset="0"/>
      <p:regular r:id="rId10"/>
    </p:embeddedFont>
    <p:embeddedFont>
      <p:font typeface="HK Grotesk Bold" panose="020B0604020202020204" charset="0"/>
      <p:regular r:id="rId11"/>
    </p:embeddedFont>
    <p:embeddedFont>
      <p:font typeface="Kitchakan Bold" panose="020B0604020202020204" charset="-3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62000" y="570628"/>
            <a:ext cx="16916399" cy="2216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000"/>
              </a:lnSpc>
            </a:pPr>
            <a:r>
              <a:rPr lang="en-US" sz="17000" b="1" dirty="0">
                <a:solidFill>
                  <a:srgbClr val="BDFF72"/>
                </a:solidFill>
                <a:latin typeface="Kitchakan Bold"/>
                <a:ea typeface="Kitchakan Bold"/>
                <a:cs typeface="Kitchakan Bold"/>
                <a:sym typeface="Kitchakan Bold"/>
              </a:rPr>
              <a:t>CUSTOMER PERSONAS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83645" y="8963052"/>
            <a:ext cx="6375655" cy="52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by</a:t>
            </a:r>
            <a:r>
              <a:rPr lang="en-US" sz="3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team Car Care</a:t>
            </a:r>
            <a:endParaRPr lang="en-US" sz="3000" b="1" u="none" dirty="0">
              <a:solidFill>
                <a:srgbClr val="BDFF72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137999" y="3568465"/>
            <a:ext cx="3908390" cy="4771637"/>
            <a:chOff x="0" y="0"/>
            <a:chExt cx="5211187" cy="636218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6538" t="9831" r="34074" b="18129"/>
            <a:stretch>
              <a:fillRect/>
            </a:stretch>
          </p:blipFill>
          <p:spPr>
            <a:xfrm>
              <a:off x="0" y="0"/>
              <a:ext cx="5211187" cy="636218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28700" y="3568465"/>
            <a:ext cx="3908390" cy="4771637"/>
            <a:chOff x="0" y="0"/>
            <a:chExt cx="5211187" cy="636218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7021" t="3325" r="25753" b="50040"/>
            <a:stretch>
              <a:fillRect/>
            </a:stretch>
          </p:blipFill>
          <p:spPr>
            <a:xfrm>
              <a:off x="0" y="0"/>
              <a:ext cx="5211187" cy="6362182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350910" y="3552544"/>
            <a:ext cx="3908390" cy="4771637"/>
            <a:chOff x="0" y="0"/>
            <a:chExt cx="5211187" cy="636218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26439" t="5520" r="32189" b="18811"/>
            <a:stretch>
              <a:fillRect/>
            </a:stretch>
          </p:blipFill>
          <p:spPr>
            <a:xfrm>
              <a:off x="0" y="0"/>
              <a:ext cx="5211187" cy="636218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262483" y="3568465"/>
            <a:ext cx="3908390" cy="4771637"/>
            <a:chOff x="0" y="0"/>
            <a:chExt cx="5211187" cy="636218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3518" t="12199" r="69387" b="38244"/>
            <a:stretch>
              <a:fillRect/>
            </a:stretch>
          </p:blipFill>
          <p:spPr>
            <a:xfrm>
              <a:off x="0" y="0"/>
              <a:ext cx="5211187" cy="6362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03132" y="5908764"/>
            <a:ext cx="2993527" cy="74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24 years old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Engineering Student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15596" y="1728854"/>
            <a:ext cx="7016666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Saswat is an engineering student .His internship workspaces involves covering long distance .He loves traveling and going long drives.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15596" y="1001896"/>
            <a:ext cx="7016666" cy="4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00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4651" y="1728854"/>
            <a:ext cx="394252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Down-to-earth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Easy-going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Reliable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175057" y="1001896"/>
            <a:ext cx="3762114" cy="4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00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35190" y="4980775"/>
            <a:ext cx="7197072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Garage location in times of emergency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Customer support not stable.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At Service centers part not available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115596" y="4253817"/>
            <a:ext cx="7016666" cy="4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00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35190" y="8037317"/>
            <a:ext cx="719842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Immediate garage locating 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Contacting right customer care on time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Searching service stores 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4794142" y="7335543"/>
            <a:ext cx="7662271" cy="578227"/>
            <a:chOff x="0" y="0"/>
            <a:chExt cx="5385335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16944" y="7310359"/>
            <a:ext cx="7016666" cy="4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00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01500" y="4980775"/>
            <a:ext cx="372882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Garage locating + AI application for services stores = Easy car maintenance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75057" y="4263342"/>
            <a:ext cx="3728822" cy="42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00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-690449" y="140277"/>
              <a:ext cx="5344476" cy="878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00" b="1" dirty="0">
                  <a:solidFill>
                    <a:srgbClr val="012B1B"/>
                  </a:solidFill>
                  <a:latin typeface="Bahnschrift Light" panose="020B0502040204020203" pitchFamily="34" charset="0"/>
                  <a:ea typeface="Kitchakan Bold"/>
                  <a:cs typeface="Kitchakan Bold"/>
                  <a:sym typeface="Kitchakan Bold"/>
                </a:rPr>
                <a:t>Sanjeev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3900397-A152-F696-C5C1-BDD13EA77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27813" r="-981" b="10448"/>
          <a:stretch>
            <a:fillRect/>
          </a:stretch>
        </p:blipFill>
        <p:spPr>
          <a:xfrm>
            <a:off x="531347" y="460351"/>
            <a:ext cx="2965311" cy="361415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0A14-ECA7-8154-C26A-11995ABC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E75EA5-55F3-15AA-919F-A322C9821CEC}"/>
              </a:ext>
            </a:extLst>
          </p:cNvPr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6640065-46A4-570D-BDC3-B75DD1AEFC6C}"/>
                </a:ext>
              </a:extLst>
            </p:cNvPr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A6346E6-20DA-E56C-1E7B-553FD0354D06}"/>
              </a:ext>
            </a:extLst>
          </p:cNvPr>
          <p:cNvSpPr txBox="1"/>
          <p:nvPr/>
        </p:nvSpPr>
        <p:spPr>
          <a:xfrm>
            <a:off x="503132" y="5908764"/>
            <a:ext cx="2993527" cy="115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23 years old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Engineering Student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20D78AA-31E0-1CA8-2B0A-AD6B3B68E98D}"/>
              </a:ext>
            </a:extLst>
          </p:cNvPr>
          <p:cNvSpPr txBox="1"/>
          <p:nvPr/>
        </p:nvSpPr>
        <p:spPr>
          <a:xfrm>
            <a:off x="5115596" y="1728854"/>
            <a:ext cx="7016666" cy="30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19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 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3DB54E-C314-CD06-AC2B-FC6FC75AF6AE}"/>
              </a:ext>
            </a:extLst>
          </p:cNvPr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907D64-5AE1-DDB1-8579-66AFCCA99950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100E4F5-DA0E-BA17-C35A-8D9DE2B878F6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F6D09ED-A900-518C-4E04-9649E0694889}"/>
              </a:ext>
            </a:extLst>
          </p:cNvPr>
          <p:cNvSpPr txBox="1"/>
          <p:nvPr/>
        </p:nvSpPr>
        <p:spPr>
          <a:xfrm>
            <a:off x="5115596" y="1001896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A665EFF-4E59-275B-56DC-A2F381A7C8DF}"/>
              </a:ext>
            </a:extLst>
          </p:cNvPr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96E944C-3D1C-23D4-59D0-8870BE125245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73CDAFF-6AC1-8414-D2EB-AC18E90C9D1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D43E02A-B64B-D463-3E6E-9F0F3B2F1A44}"/>
              </a:ext>
            </a:extLst>
          </p:cNvPr>
          <p:cNvSpPr txBox="1"/>
          <p:nvPr/>
        </p:nvSpPr>
        <p:spPr>
          <a:xfrm>
            <a:off x="13175057" y="1001896"/>
            <a:ext cx="3762114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A1888E4-6C36-BD7B-7779-F33D205B922A}"/>
              </a:ext>
            </a:extLst>
          </p:cNvPr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0CC6863-D76D-2E19-114C-BD2F969AFA31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C34BB4-F6B9-4277-C938-D741F10BA89C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16FBD80-0A79-BF3A-25DA-92151DEF7F26}"/>
              </a:ext>
            </a:extLst>
          </p:cNvPr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D51ED24-99EC-7D53-5E6D-1DA6BA1EC50A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76AED05-4391-19D0-218B-B8AF768595D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8B80D3DE-0395-6D81-0D49-28F6B53FC1BD}"/>
              </a:ext>
            </a:extLst>
          </p:cNvPr>
          <p:cNvSpPr txBox="1"/>
          <p:nvPr/>
        </p:nvSpPr>
        <p:spPr>
          <a:xfrm>
            <a:off x="5115596" y="4253817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357AF57-791B-657C-D450-CE472A8EEFE0}"/>
              </a:ext>
            </a:extLst>
          </p:cNvPr>
          <p:cNvSpPr txBox="1"/>
          <p:nvPr/>
        </p:nvSpPr>
        <p:spPr>
          <a:xfrm>
            <a:off x="4935190" y="8037317"/>
            <a:ext cx="719842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Converting technical data into simple insights.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 Ensuring seamless AI-driven automation that’s accurate.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Search flexible rates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Securely storing and processing sensitive user information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4A51D5C-91D9-5BA3-0886-B2E027797849}"/>
              </a:ext>
            </a:extLst>
          </p:cNvPr>
          <p:cNvGrpSpPr/>
          <p:nvPr/>
        </p:nvGrpSpPr>
        <p:grpSpPr>
          <a:xfrm>
            <a:off x="4794142" y="7335543"/>
            <a:ext cx="7662271" cy="578227"/>
            <a:chOff x="0" y="0"/>
            <a:chExt cx="5385335" cy="406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D0499CF-D4FF-18F0-4F17-1BCFDA171386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5FBCA16-22D7-7E0F-A6D3-C38340BB715C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66F2AD03-4FB4-2225-F43C-9CB7A91E8668}"/>
              </a:ext>
            </a:extLst>
          </p:cNvPr>
          <p:cNvSpPr txBox="1"/>
          <p:nvPr/>
        </p:nvSpPr>
        <p:spPr>
          <a:xfrm>
            <a:off x="5116944" y="7310359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2D7F63C7-D1FA-03F2-431C-A4AF7E12444D}"/>
              </a:ext>
            </a:extLst>
          </p:cNvPr>
          <p:cNvSpPr txBox="1"/>
          <p:nvPr/>
        </p:nvSpPr>
        <p:spPr>
          <a:xfrm>
            <a:off x="13101500" y="4980775"/>
            <a:ext cx="372882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>
              <a:lnSpc>
                <a:spcPts val="2698"/>
              </a:lnSpc>
              <a:buFont typeface="Arial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Data-driven diagnostics + smart scheduling = hassle-free car management with expense tracking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AA6810B-7432-705D-D274-340BAFA2D967}"/>
              </a:ext>
            </a:extLst>
          </p:cNvPr>
          <p:cNvSpPr txBox="1"/>
          <p:nvPr/>
        </p:nvSpPr>
        <p:spPr>
          <a:xfrm>
            <a:off x="13175057" y="4263342"/>
            <a:ext cx="3728822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2BB4349-BE44-B98A-5983-B2C7791ECFE1}"/>
              </a:ext>
            </a:extLst>
          </p:cNvPr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A699AE07-8568-E408-FFDA-8BCBACD33E7F}"/>
                </a:ext>
              </a:extLst>
            </p:cNvPr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A08F027-556D-2521-9B8E-51A6DBCE0969}"/>
                  </a:ext>
                </a:extLst>
              </p:cNvPr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3440AE14-6A8D-D381-F6ED-2FC435C0417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BC76D95-CEC7-EE08-9672-D76721251996}"/>
                </a:ext>
              </a:extLst>
            </p:cNvPr>
            <p:cNvSpPr txBox="1"/>
            <p:nvPr/>
          </p:nvSpPr>
          <p:spPr>
            <a:xfrm>
              <a:off x="-690449" y="140277"/>
              <a:ext cx="5344476" cy="897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99" b="1" dirty="0">
                  <a:solidFill>
                    <a:srgbClr val="012B1B"/>
                  </a:solidFill>
                  <a:latin typeface="Bahnschrift Light" panose="020B0502040204020203" pitchFamily="34" charset="0"/>
                  <a:ea typeface="Kitchakan Bold"/>
                  <a:cs typeface="Kitchakan Bold"/>
                  <a:sym typeface="Kitchakan Bold"/>
                </a:rPr>
                <a:t>Aastha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30CC30F-5E99-7610-E908-7D6A6B09BA6E}"/>
              </a:ext>
            </a:extLst>
          </p:cNvPr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1ED0096E-36DA-F9C3-7A6E-6CB36D81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51AD3B7-F7D0-B30D-36E3-8FFF1BC4FDF1}"/>
              </a:ext>
            </a:extLst>
          </p:cNvPr>
          <p:cNvSpPr txBox="1"/>
          <p:nvPr/>
        </p:nvSpPr>
        <p:spPr>
          <a:xfrm>
            <a:off x="4862179" y="1786382"/>
            <a:ext cx="75922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She loves using smart technology and connects her car’s OBD device with the app . Wants to tracks her car’s performance metrics and gives insights like fuel efficiency and wear patterns. Make services cheaper.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04C6D81C-1DCA-6E14-B622-0E4B9D805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2C135F-4414-1D92-A837-C3DE762C94A9}"/>
              </a:ext>
            </a:extLst>
          </p:cNvPr>
          <p:cNvSpPr txBox="1"/>
          <p:nvPr/>
        </p:nvSpPr>
        <p:spPr>
          <a:xfrm>
            <a:off x="4935190" y="5100172"/>
            <a:ext cx="91661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Bahnschrift Light" panose="020B0502040204020203" pitchFamily="34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oo much raw car data, not easy to understand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Time constraints for manual bookings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Too expensive</a:t>
            </a:r>
            <a:r>
              <a:rPr lang="en-US" altLang="en-US" sz="2000" dirty="0">
                <a:latin typeface="Bahnschrift Light" panose="020B0502040204020203" pitchFamily="34" charset="0"/>
              </a:rPr>
              <a:t> car services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Privacy concerns with connected car data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72A08-3F74-71CF-055A-05A699F9395F}"/>
              </a:ext>
            </a:extLst>
          </p:cNvPr>
          <p:cNvSpPr txBox="1"/>
          <p:nvPr/>
        </p:nvSpPr>
        <p:spPr>
          <a:xfrm>
            <a:off x="13148018" y="1931885"/>
            <a:ext cx="3789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Goal-oriented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Visionary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D61EF-0042-5B0C-907F-950F7BBBC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" t="4390" r="-155" b="18916"/>
          <a:stretch>
            <a:fillRect/>
          </a:stretch>
        </p:blipFill>
        <p:spPr>
          <a:xfrm>
            <a:off x="514295" y="460350"/>
            <a:ext cx="2972685" cy="36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551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7723-7FAF-03F4-ACEE-A0F73943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2AC3E0-61CF-AE14-F9B3-7509AE0B7A79}"/>
              </a:ext>
            </a:extLst>
          </p:cNvPr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87576D-BA84-FD59-2B76-B04F7ED14ADD}"/>
                </a:ext>
              </a:extLst>
            </p:cNvPr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FEAB4E9-67A1-4525-ED4E-4894B88D8E42}"/>
              </a:ext>
            </a:extLst>
          </p:cNvPr>
          <p:cNvSpPr txBox="1"/>
          <p:nvPr/>
        </p:nvSpPr>
        <p:spPr>
          <a:xfrm>
            <a:off x="503132" y="5908764"/>
            <a:ext cx="2993527" cy="7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24 years old 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Business Owner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0ECE388-9297-F3AD-FC18-374CED2912AE}"/>
              </a:ext>
            </a:extLst>
          </p:cNvPr>
          <p:cNvSpPr txBox="1"/>
          <p:nvPr/>
        </p:nvSpPr>
        <p:spPr>
          <a:xfrm>
            <a:off x="4935092" y="1956975"/>
            <a:ext cx="7016666" cy="100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8"/>
              </a:lnSpc>
            </a:pPr>
            <a:r>
              <a:rPr lang="en-IN" sz="2000" dirty="0">
                <a:latin typeface="Bahnschrift Light" panose="020B0502040204020203" pitchFamily="34" charset="0"/>
              </a:rPr>
              <a:t>Involved with Corporate Sales / Marketing.</a:t>
            </a:r>
            <a:r>
              <a:rPr lang="en-US" sz="2000" dirty="0">
                <a:latin typeface="Bahnschrift Light" panose="020B0502040204020203" pitchFamily="34" charset="0"/>
              </a:rPr>
              <a:t>He drives every week to meet clients . Since involved with startups ,expects reasonable rates for car services.</a:t>
            </a:r>
            <a:endParaRPr lang="en-US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F75F33A-BC5F-7035-D873-5A68C40EB9DC}"/>
              </a:ext>
            </a:extLst>
          </p:cNvPr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BCEC7A-B439-6A9C-9EBB-A0662D4D52B9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26CD345-0F32-FCB8-6724-CD4BDEE94968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0644D2B-E8EA-D5E5-B336-0348C3E08DBA}"/>
              </a:ext>
            </a:extLst>
          </p:cNvPr>
          <p:cNvSpPr txBox="1"/>
          <p:nvPr/>
        </p:nvSpPr>
        <p:spPr>
          <a:xfrm>
            <a:off x="5115596" y="1001896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AD29DAA-D352-104F-7C3A-E927B6B1CC6E}"/>
              </a:ext>
            </a:extLst>
          </p:cNvPr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8035206-5F20-74E7-2DAF-DF0893AA978C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91818E9-14DC-030E-4763-E0528475A225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2AFC2C7-0790-8526-9985-37CC9AFC33B5}"/>
              </a:ext>
            </a:extLst>
          </p:cNvPr>
          <p:cNvSpPr txBox="1"/>
          <p:nvPr/>
        </p:nvSpPr>
        <p:spPr>
          <a:xfrm>
            <a:off x="13175057" y="1001896"/>
            <a:ext cx="3762114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4E575B8-8838-5159-992C-BB79F905ECCD}"/>
              </a:ext>
            </a:extLst>
          </p:cNvPr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1D680D2-4428-81E7-AF21-769EDB901110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01052BC-8800-F895-E8EE-B2BE957E951A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91B7D25-2289-1F91-B105-098E5FC5B9EF}"/>
              </a:ext>
            </a:extLst>
          </p:cNvPr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8C8D9F2-FF3B-AEAB-4721-D4164C45D88D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72AD9BB-CD8E-B598-9EA1-95A944A429E4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41B4352-F321-D8E6-8AE0-461584ADF982}"/>
              </a:ext>
            </a:extLst>
          </p:cNvPr>
          <p:cNvSpPr txBox="1"/>
          <p:nvPr/>
        </p:nvSpPr>
        <p:spPr>
          <a:xfrm>
            <a:off x="5115596" y="4253817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2B41C9C-406F-B5B5-DBBA-B99D1095F77C}"/>
              </a:ext>
            </a:extLst>
          </p:cNvPr>
          <p:cNvGrpSpPr/>
          <p:nvPr/>
        </p:nvGrpSpPr>
        <p:grpSpPr>
          <a:xfrm>
            <a:off x="4794142" y="7335543"/>
            <a:ext cx="7662271" cy="578227"/>
            <a:chOff x="0" y="0"/>
            <a:chExt cx="5385335" cy="406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87E4BCC-0D45-9F74-D783-FAFDF8349997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95138A9E-00AF-D96A-D814-82D2FCE0F979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866EA42-783F-7540-AFAF-5296FF89BB55}"/>
              </a:ext>
            </a:extLst>
          </p:cNvPr>
          <p:cNvSpPr txBox="1"/>
          <p:nvPr/>
        </p:nvSpPr>
        <p:spPr>
          <a:xfrm>
            <a:off x="5116944" y="7310359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D4AF770-91DA-CA59-443A-DEAA89D94029}"/>
              </a:ext>
            </a:extLst>
          </p:cNvPr>
          <p:cNvSpPr txBox="1"/>
          <p:nvPr/>
        </p:nvSpPr>
        <p:spPr>
          <a:xfrm>
            <a:off x="13175057" y="4263342"/>
            <a:ext cx="3728822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81128-8FF6-9EFF-F37A-E86C7BE76A2B}"/>
              </a:ext>
            </a:extLst>
          </p:cNvPr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9DAA5FDE-A298-CD5F-537A-1805E42470E3}"/>
                </a:ext>
              </a:extLst>
            </p:cNvPr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D10AFB2B-B353-5C9C-9B19-50678351064A}"/>
                  </a:ext>
                </a:extLst>
              </p:cNvPr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BE340DCB-39E9-60C1-FEBA-21193218D5E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7319015-6FCE-0DC0-FFE9-C223084F860F}"/>
                </a:ext>
              </a:extLst>
            </p:cNvPr>
            <p:cNvSpPr txBox="1"/>
            <p:nvPr/>
          </p:nvSpPr>
          <p:spPr>
            <a:xfrm>
              <a:off x="-690449" y="140277"/>
              <a:ext cx="5344476" cy="897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99" b="1" dirty="0">
                  <a:solidFill>
                    <a:srgbClr val="012B1B"/>
                  </a:solidFill>
                  <a:latin typeface="Bahnschrift Light" panose="020B0502040204020203" pitchFamily="34" charset="0"/>
                  <a:ea typeface="Kitchakan Bold"/>
                  <a:cs typeface="Kitchakan Bold"/>
                  <a:sym typeface="Kitchakan Bold"/>
                </a:rPr>
                <a:t>Yashwanth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1BE12BA-AA31-9D0A-FF76-FAA2F62AEE0C}"/>
              </a:ext>
            </a:extLst>
          </p:cNvPr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C818B7F0-81DD-BC0F-1BDB-BAFF31714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sp>
        <p:nvSpPr>
          <p:cNvPr id="37" name="Rectangle 1">
            <a:extLst>
              <a:ext uri="{FF2B5EF4-FFF2-40B4-BE49-F238E27FC236}">
                <a16:creationId xmlns:a16="http://schemas.microsoft.com/office/drawing/2014/main" id="{49FEBA43-E68D-1C22-40D0-FEFE67924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1DBF77-996A-6D04-81FE-1859A0251461}"/>
              </a:ext>
            </a:extLst>
          </p:cNvPr>
          <p:cNvSpPr txBox="1"/>
          <p:nvPr/>
        </p:nvSpPr>
        <p:spPr>
          <a:xfrm>
            <a:off x="12823151" y="1943100"/>
            <a:ext cx="43218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Strategic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Persuasive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Innovative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Analytica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B3BCF362-E5EF-77D1-B628-D1B9E58F4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22CB18-4F89-7099-8AFC-C532910AEC82}"/>
              </a:ext>
            </a:extLst>
          </p:cNvPr>
          <p:cNvSpPr txBox="1"/>
          <p:nvPr/>
        </p:nvSpPr>
        <p:spPr>
          <a:xfrm>
            <a:off x="4755249" y="5045699"/>
            <a:ext cx="9166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No time for regular maintenance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Difficulty finding affordable premium 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Tracking multiple vehicles for business use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40256-359B-92A4-12F2-D31CD1BA2920}"/>
              </a:ext>
            </a:extLst>
          </p:cNvPr>
          <p:cNvSpPr txBox="1"/>
          <p:nvPr/>
        </p:nvSpPr>
        <p:spPr>
          <a:xfrm>
            <a:off x="4792120" y="8024346"/>
            <a:ext cx="9166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automating service booking with minimal user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optimizing pricing without compromising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designing scalable dashboards for fleet management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679C09-A164-3A9D-E419-E3455ED44845}"/>
              </a:ext>
            </a:extLst>
          </p:cNvPr>
          <p:cNvSpPr txBox="1"/>
          <p:nvPr/>
        </p:nvSpPr>
        <p:spPr>
          <a:xfrm>
            <a:off x="12676239" y="5355612"/>
            <a:ext cx="44687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0211" lvl="1" indent="-205106">
              <a:lnSpc>
                <a:spcPts val="2698"/>
              </a:lnSpc>
              <a:buFont typeface="Arial"/>
              <a:buChar char="•"/>
            </a:pPr>
            <a:r>
              <a:rPr lang="en-IN" sz="2400" dirty="0">
                <a:latin typeface="Bahnschrift Light" panose="020B0502040204020203" pitchFamily="34" charset="0"/>
              </a:rPr>
              <a:t>Predictive maintenance + route-based service recommendations = No travel delays.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CF7E71-6D08-D73F-CE22-3E0F8E5C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 t="18057" r="17411" b="13790"/>
          <a:stretch>
            <a:fillRect/>
          </a:stretch>
        </p:blipFill>
        <p:spPr>
          <a:xfrm>
            <a:off x="523972" y="463187"/>
            <a:ext cx="2972686" cy="36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621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A844-46EE-2FD3-5EE6-D4CEA2F0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1642BF-FAE7-234A-7BC3-643CD9120D25}"/>
              </a:ext>
            </a:extLst>
          </p:cNvPr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B5F06E-DE48-B380-F6B1-5EE1B6DC4139}"/>
                </a:ext>
              </a:extLst>
            </p:cNvPr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6843352-DCEC-FCE1-8566-9F023957EB90}"/>
              </a:ext>
            </a:extLst>
          </p:cNvPr>
          <p:cNvSpPr txBox="1"/>
          <p:nvPr/>
        </p:nvSpPr>
        <p:spPr>
          <a:xfrm>
            <a:off x="503132" y="5908764"/>
            <a:ext cx="2993527" cy="117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30 years old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Mechanic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endParaRPr lang="en-US" sz="2199" dirty="0">
              <a:solidFill>
                <a:srgbClr val="FFFFFF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790EE6B-081F-8DA4-B555-4842528DC4AD}"/>
              </a:ext>
            </a:extLst>
          </p:cNvPr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F37ADD-E9DE-F196-D146-8BA527EE9590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1BC9541-AFE0-C10D-55B3-A23ABE0A4050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0B2A2F8-FFC5-4BAC-4E8C-BFC4E3496293}"/>
              </a:ext>
            </a:extLst>
          </p:cNvPr>
          <p:cNvSpPr txBox="1"/>
          <p:nvPr/>
        </p:nvSpPr>
        <p:spPr>
          <a:xfrm>
            <a:off x="5115596" y="1001896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B5C7D3-AF9A-7A2E-B2DA-C8F17ECF30DE}"/>
              </a:ext>
            </a:extLst>
          </p:cNvPr>
          <p:cNvSpPr txBox="1"/>
          <p:nvPr/>
        </p:nvSpPr>
        <p:spPr>
          <a:xfrm>
            <a:off x="12994651" y="1728854"/>
            <a:ext cx="3942520" cy="171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Down-to-earth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Hard working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Reliable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Inspiring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Problem solver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6C04518-663F-8073-2B72-E01E93D1706D}"/>
              </a:ext>
            </a:extLst>
          </p:cNvPr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C26E532-731D-CC0D-E9E0-1FEF23F4B6CF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E0530F-DCC8-8CD8-28D5-2FB1FF4DA18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6CB1891A-1402-A6CC-8D79-C90F75549A24}"/>
              </a:ext>
            </a:extLst>
          </p:cNvPr>
          <p:cNvSpPr txBox="1"/>
          <p:nvPr/>
        </p:nvSpPr>
        <p:spPr>
          <a:xfrm>
            <a:off x="13175057" y="1001896"/>
            <a:ext cx="3762114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6FC38DE-86C8-20DA-A296-1858928804C9}"/>
              </a:ext>
            </a:extLst>
          </p:cNvPr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BB1914E-25F5-E2D0-45A4-EFEDD1BD6F75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38AC8C1-4BD5-DE52-DDE1-C550E07002ED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B3B6873-ACCA-DED9-D6E9-0FA65C9EFC57}"/>
              </a:ext>
            </a:extLst>
          </p:cNvPr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877EE27-59EA-AE74-48A5-8CCC0F11142C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319FDF1B-4EE8-06B8-BA9F-2B8A4991619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9DDA7FC-41F1-C73D-D3A0-0B0521AB3DD6}"/>
              </a:ext>
            </a:extLst>
          </p:cNvPr>
          <p:cNvSpPr txBox="1"/>
          <p:nvPr/>
        </p:nvSpPr>
        <p:spPr>
          <a:xfrm>
            <a:off x="5115596" y="4253817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C369602-49BA-3973-472C-01AE62A2FC73}"/>
              </a:ext>
            </a:extLst>
          </p:cNvPr>
          <p:cNvSpPr txBox="1"/>
          <p:nvPr/>
        </p:nvSpPr>
        <p:spPr>
          <a:xfrm>
            <a:off x="4935190" y="8037317"/>
            <a:ext cx="719842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Balancing job distribution through AI matching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ahnschrift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Integrating clear, multilingual AI chat features.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ahnschrift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Transactions securely and efficiently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10AAD7C-ACD2-58CE-43D3-2B6F22BF4AA3}"/>
              </a:ext>
            </a:extLst>
          </p:cNvPr>
          <p:cNvGrpSpPr/>
          <p:nvPr/>
        </p:nvGrpSpPr>
        <p:grpSpPr>
          <a:xfrm>
            <a:off x="4794143" y="7335543"/>
            <a:ext cx="6864458" cy="578227"/>
            <a:chOff x="0" y="0"/>
            <a:chExt cx="5385335" cy="406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04AD604-A784-A387-DB89-536E2E3F47A3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CF05C8F-E55A-2610-E601-C12B7409EA9A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F5E5106-6251-E07B-16BB-BDD2D657220C}"/>
              </a:ext>
            </a:extLst>
          </p:cNvPr>
          <p:cNvSpPr txBox="1"/>
          <p:nvPr/>
        </p:nvSpPr>
        <p:spPr>
          <a:xfrm>
            <a:off x="5026067" y="7416240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931257B-D406-EB4E-B233-89D34AF1F1AE}"/>
              </a:ext>
            </a:extLst>
          </p:cNvPr>
          <p:cNvSpPr txBox="1"/>
          <p:nvPr/>
        </p:nvSpPr>
        <p:spPr>
          <a:xfrm>
            <a:off x="13101500" y="4980775"/>
            <a:ext cx="3728822" cy="13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>
              <a:lnSpc>
                <a:spcPts val="2698"/>
              </a:lnSpc>
              <a:buFont typeface="Arial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Smart job matching + demand forecasting = more business, less idle time.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A3025FA-385F-EB8A-26E0-F7E1CCEA04DC}"/>
              </a:ext>
            </a:extLst>
          </p:cNvPr>
          <p:cNvSpPr txBox="1"/>
          <p:nvPr/>
        </p:nvSpPr>
        <p:spPr>
          <a:xfrm>
            <a:off x="13175057" y="4263342"/>
            <a:ext cx="3728822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A8EC8AA-6128-0FDC-F203-FBF6782CE92B}"/>
              </a:ext>
            </a:extLst>
          </p:cNvPr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3BD59252-4646-A58E-142A-759B71B231E0}"/>
                </a:ext>
              </a:extLst>
            </p:cNvPr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5C1B3F7B-8BEA-F87F-F819-CB9420C6A34B}"/>
                  </a:ext>
                </a:extLst>
              </p:cNvPr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518B6231-8C68-E90C-0642-C7BD58589CD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793BF29F-C26C-9BD8-7C00-E04604504A7B}"/>
                </a:ext>
              </a:extLst>
            </p:cNvPr>
            <p:cNvSpPr txBox="1"/>
            <p:nvPr/>
          </p:nvSpPr>
          <p:spPr>
            <a:xfrm>
              <a:off x="-690449" y="140277"/>
              <a:ext cx="5344476" cy="897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99" b="1" dirty="0">
                  <a:solidFill>
                    <a:srgbClr val="012B1B"/>
                  </a:solidFill>
                  <a:latin typeface="Bahnschrift Light" panose="020B0502040204020203" pitchFamily="34" charset="0"/>
                  <a:ea typeface="Kitchakan Bold"/>
                  <a:cs typeface="Kitchakan Bold"/>
                  <a:sym typeface="Kitchakan Bold"/>
                </a:rPr>
                <a:t>Ahmed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5273157A-6B96-E95C-1C04-5EBBF46AB505}"/>
              </a:ext>
            </a:extLst>
          </p:cNvPr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BC4B6191-45AC-E2D6-8FE1-CCD838E9B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517C86-77D9-B02A-D980-40B5FC511BF1}"/>
              </a:ext>
            </a:extLst>
          </p:cNvPr>
          <p:cNvSpPr txBox="1"/>
          <p:nvPr/>
        </p:nvSpPr>
        <p:spPr>
          <a:xfrm>
            <a:off x="4935190" y="4933221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Inconsistent customer 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Miscommunication with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Difficulty tracking payments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3CF1F3-8892-48BD-3B0B-EA2024C7FDFF}"/>
              </a:ext>
            </a:extLst>
          </p:cNvPr>
          <p:cNvSpPr txBox="1"/>
          <p:nvPr/>
        </p:nvSpPr>
        <p:spPr>
          <a:xfrm>
            <a:off x="4792120" y="1949807"/>
            <a:ext cx="76622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He’s a verified mechanic and located in remote area . Offers reasonable price range with good services but less of customers due to  poor networking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AA7A79-0BE2-84DE-75CA-C555717F8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11887" r="45394" b="1140"/>
          <a:stretch>
            <a:fillRect/>
          </a:stretch>
        </p:blipFill>
        <p:spPr>
          <a:xfrm>
            <a:off x="523972" y="463187"/>
            <a:ext cx="2972685" cy="36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647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1A570-E976-6E6A-8662-CAC18A2D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7A93B9-1829-0226-73DD-B53F3A9617F5}"/>
              </a:ext>
            </a:extLst>
          </p:cNvPr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D09EE0-06CC-9A78-92BD-F564FAAF58C3}"/>
                </a:ext>
              </a:extLst>
            </p:cNvPr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BC7FE608-D977-247C-5E33-3E3516BCFFCC}"/>
              </a:ext>
            </a:extLst>
          </p:cNvPr>
          <p:cNvSpPr txBox="1"/>
          <p:nvPr/>
        </p:nvSpPr>
        <p:spPr>
          <a:xfrm>
            <a:off x="503132" y="5908764"/>
            <a:ext cx="2993527" cy="7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32 years old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Mechanic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DF4DF01-5C37-F30A-A93D-7FF529646302}"/>
              </a:ext>
            </a:extLst>
          </p:cNvPr>
          <p:cNvSpPr txBox="1"/>
          <p:nvPr/>
        </p:nvSpPr>
        <p:spPr>
          <a:xfrm>
            <a:off x="5115596" y="1728854"/>
            <a:ext cx="7016666" cy="135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He is a </a:t>
            </a:r>
            <a:r>
              <a:rPr lang="en-US" sz="2000" dirty="0" err="1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hardworkingmechanic</a:t>
            </a: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..Involves regular car maintenance and tracking of scheduled services for cars and  ,finds it hard to keep the track manually and locate parts of car required for service.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1EF13E4-4889-F770-36B8-060AF11A5291}"/>
              </a:ext>
            </a:extLst>
          </p:cNvPr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8182F17-0632-10DF-4789-1FD416F2AAB4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9BB1AA4-043F-EEB2-47B3-192C71B4FBBB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969EC0C-CF88-02B7-D1DE-46F478C3FA9D}"/>
              </a:ext>
            </a:extLst>
          </p:cNvPr>
          <p:cNvSpPr txBox="1"/>
          <p:nvPr/>
        </p:nvSpPr>
        <p:spPr>
          <a:xfrm>
            <a:off x="5115596" y="1001896"/>
            <a:ext cx="7016666" cy="4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6F2673-D04E-23CE-9AF0-23C405C49089}"/>
              </a:ext>
            </a:extLst>
          </p:cNvPr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4D2E683-08FF-0206-6B21-2B3A2D8A743C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3E52AE3-F2AF-1A00-E63B-F150D34CEC9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51C7AFD-D0A2-BF3A-8E02-5DD367B93BB3}"/>
              </a:ext>
            </a:extLst>
          </p:cNvPr>
          <p:cNvSpPr txBox="1"/>
          <p:nvPr/>
        </p:nvSpPr>
        <p:spPr>
          <a:xfrm>
            <a:off x="13175057" y="1001896"/>
            <a:ext cx="3762114" cy="4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4534064-46B9-E8DF-8005-8328371561FF}"/>
              </a:ext>
            </a:extLst>
          </p:cNvPr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E212DF5-1175-1E18-A49C-EF89802AE4FF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B193C68-44D1-5ABC-1BB6-09BBFBF70B68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94B6A6F3-6955-3DFA-9A6C-28E2225DC04C}"/>
              </a:ext>
            </a:extLst>
          </p:cNvPr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EEFC6ED-F271-B0F5-457A-947082DBEA0B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DE6B5B-502A-3706-4153-B4F04AF467F9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F487B4D-2653-3EB4-0900-AAE8929B7269}"/>
              </a:ext>
            </a:extLst>
          </p:cNvPr>
          <p:cNvSpPr txBox="1"/>
          <p:nvPr/>
        </p:nvSpPr>
        <p:spPr>
          <a:xfrm>
            <a:off x="5115596" y="4253817"/>
            <a:ext cx="7016666" cy="4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1532DD4-9C86-1B1B-4FEB-F0EBAEFDB9B4}"/>
              </a:ext>
            </a:extLst>
          </p:cNvPr>
          <p:cNvGrpSpPr/>
          <p:nvPr/>
        </p:nvGrpSpPr>
        <p:grpSpPr>
          <a:xfrm>
            <a:off x="4794142" y="7335543"/>
            <a:ext cx="7662271" cy="578227"/>
            <a:chOff x="0" y="0"/>
            <a:chExt cx="5385335" cy="406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4208ACE-10EB-CEFE-ECDF-A81A14457811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06FA65D-A898-599F-5BDA-959A93176682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8CF388E-8A40-3876-F295-F3D1FE31EA44}"/>
              </a:ext>
            </a:extLst>
          </p:cNvPr>
          <p:cNvSpPr txBox="1"/>
          <p:nvPr/>
        </p:nvSpPr>
        <p:spPr>
          <a:xfrm>
            <a:off x="5116944" y="7310359"/>
            <a:ext cx="7016666" cy="4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1A6C218-AF4A-9166-72D5-8FF86CE0DC0C}"/>
              </a:ext>
            </a:extLst>
          </p:cNvPr>
          <p:cNvSpPr txBox="1"/>
          <p:nvPr/>
        </p:nvSpPr>
        <p:spPr>
          <a:xfrm>
            <a:off x="13101500" y="4980775"/>
            <a:ext cx="3728822" cy="204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>
              <a:lnSpc>
                <a:spcPts val="2698"/>
              </a:lnSpc>
              <a:buFont typeface="Arial"/>
              <a:buChar char="•"/>
            </a:pPr>
            <a:r>
              <a:rPr lang="en-IN" sz="2400" dirty="0">
                <a:latin typeface="Bahnschrift Light" panose="020B0502040204020203" pitchFamily="34" charset="0"/>
              </a:rPr>
              <a:t>Predictive maintenance + service recommendations = Trusted and Successful analysis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endParaRPr lang="en-US" sz="19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1F4EC0-93EB-A1AE-6A0B-BA3AB81857B4}"/>
              </a:ext>
            </a:extLst>
          </p:cNvPr>
          <p:cNvSpPr txBox="1"/>
          <p:nvPr/>
        </p:nvSpPr>
        <p:spPr>
          <a:xfrm>
            <a:off x="13175057" y="4263342"/>
            <a:ext cx="3728822" cy="43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00A1EF8-3A25-D3E4-1818-B5FA66CA4D44}"/>
              </a:ext>
            </a:extLst>
          </p:cNvPr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AA0F96F4-1C58-3DE1-173E-ECFB13C58D4D}"/>
                </a:ext>
              </a:extLst>
            </p:cNvPr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6CFB49C7-D04D-0EF4-B6EC-15BC36EA0843}"/>
                  </a:ext>
                </a:extLst>
              </p:cNvPr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419FAEC3-F1B0-E6C6-6C2B-1F43BFA4636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EF4B253-8FA4-153E-C099-E0462F5A9A70}"/>
                </a:ext>
              </a:extLst>
            </p:cNvPr>
            <p:cNvSpPr txBox="1"/>
            <p:nvPr/>
          </p:nvSpPr>
          <p:spPr>
            <a:xfrm>
              <a:off x="-690449" y="140277"/>
              <a:ext cx="5344476" cy="897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99" b="1" dirty="0">
                  <a:solidFill>
                    <a:srgbClr val="012B1B"/>
                  </a:solidFill>
                  <a:latin typeface="Bahnschrift Light" panose="020B0502040204020203" pitchFamily="34" charset="0"/>
                  <a:ea typeface="Kitchakan Bold"/>
                  <a:cs typeface="Kitchakan Bold"/>
                  <a:sym typeface="Kitchakan Bold"/>
                </a:rPr>
                <a:t>Mahesh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6A89B862-3773-9128-09D9-F11ACB400912}"/>
              </a:ext>
            </a:extLst>
          </p:cNvPr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3FAF5113-50DE-1563-06EB-B85232CB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036EC5-4475-FBD9-17DD-2BA61406B9F8}"/>
              </a:ext>
            </a:extLst>
          </p:cNvPr>
          <p:cNvSpPr txBox="1"/>
          <p:nvPr/>
        </p:nvSpPr>
        <p:spPr>
          <a:xfrm>
            <a:off x="13255442" y="1865335"/>
            <a:ext cx="3813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Goal-oriented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Visionary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F5F650-0BF5-3014-ACBF-4DA5BCC289BB}"/>
              </a:ext>
            </a:extLst>
          </p:cNvPr>
          <p:cNvSpPr txBox="1"/>
          <p:nvPr/>
        </p:nvSpPr>
        <p:spPr>
          <a:xfrm>
            <a:off x="4745462" y="5031176"/>
            <a:ext cx="78062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Forgetting service schedules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Difficulty finding trusted parts of car in reasonable pr</a:t>
            </a:r>
            <a:r>
              <a:rPr lang="en-US" altLang="en-US" sz="2000" dirty="0">
                <a:latin typeface="Bahnschrift Light" panose="020B0502040204020203" pitchFamily="34" charset="0"/>
              </a:rPr>
              <a:t>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Bahnschrift Light" panose="020B0502040204020203" pitchFamily="34" charset="0"/>
              </a:rPr>
              <a:t>Less customers 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EA2EA4-609D-92C8-028C-1B3465D9C1B6}"/>
              </a:ext>
            </a:extLst>
          </p:cNvPr>
          <p:cNvSpPr txBox="1"/>
          <p:nvPr/>
        </p:nvSpPr>
        <p:spPr>
          <a:xfrm>
            <a:off x="4792120" y="817768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Providing fast, location-based help in remote areas.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Syncing AI reminders with travel frequency and car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Maintaining verified partners across multiple cities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E43F1F-ADE8-776F-E5E3-118DDED7C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" t="16468" r="7213" b="6410"/>
          <a:stretch>
            <a:fillRect/>
          </a:stretch>
        </p:blipFill>
        <p:spPr>
          <a:xfrm>
            <a:off x="522353" y="463187"/>
            <a:ext cx="2972685" cy="35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839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BD6C-FD88-6392-09E6-BADB5F95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3591F6-94F3-E882-66E7-E5E39ED7546D}"/>
              </a:ext>
            </a:extLst>
          </p:cNvPr>
          <p:cNvGrpSpPr/>
          <p:nvPr/>
        </p:nvGrpSpPr>
        <p:grpSpPr>
          <a:xfrm>
            <a:off x="0" y="-374455"/>
            <a:ext cx="3999790" cy="11028060"/>
            <a:chOff x="0" y="0"/>
            <a:chExt cx="2551747" cy="70355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A5F08D-5DAB-1EE7-34A7-A57679ECC63C}"/>
                </a:ext>
              </a:extLst>
            </p:cNvPr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1162785-1EFA-66C8-4B44-F80784129CD9}"/>
              </a:ext>
            </a:extLst>
          </p:cNvPr>
          <p:cNvSpPr txBox="1"/>
          <p:nvPr/>
        </p:nvSpPr>
        <p:spPr>
          <a:xfrm>
            <a:off x="503132" y="5908764"/>
            <a:ext cx="2993527" cy="117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28 years old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Mechanic</a:t>
            </a:r>
          </a:p>
          <a:p>
            <a:pPr marL="474979" lvl="1" indent="-237490" algn="l">
              <a:lnSpc>
                <a:spcPts val="3123"/>
              </a:lnSpc>
              <a:buFont typeface="Arial"/>
              <a:buChar char="•"/>
            </a:pPr>
            <a:endParaRPr lang="en-US" sz="2199" dirty="0">
              <a:solidFill>
                <a:srgbClr val="FFFFFF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534E6DE-B8DF-B2EA-DACA-7DB92FA89311}"/>
              </a:ext>
            </a:extLst>
          </p:cNvPr>
          <p:cNvGrpSpPr/>
          <p:nvPr/>
        </p:nvGrpSpPr>
        <p:grpSpPr>
          <a:xfrm>
            <a:off x="4792120" y="1027080"/>
            <a:ext cx="7662271" cy="578227"/>
            <a:chOff x="0" y="0"/>
            <a:chExt cx="538533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E038C93-3D18-F46B-9107-417BCC8DCC08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C5E69D-22D1-0EE3-97EE-18E7F5A208CE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58F608E-CE15-FAAC-D5FD-019606DB4C38}"/>
              </a:ext>
            </a:extLst>
          </p:cNvPr>
          <p:cNvSpPr txBox="1"/>
          <p:nvPr/>
        </p:nvSpPr>
        <p:spPr>
          <a:xfrm>
            <a:off x="5115596" y="1001896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F04418-90A3-43F4-AB31-5397EFEF87CF}"/>
              </a:ext>
            </a:extLst>
          </p:cNvPr>
          <p:cNvSpPr txBox="1"/>
          <p:nvPr/>
        </p:nvSpPr>
        <p:spPr>
          <a:xfrm>
            <a:off x="12994651" y="1728854"/>
            <a:ext cx="3942520" cy="169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Hard working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Reliable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Inspiring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Problem solver</a:t>
            </a:r>
          </a:p>
          <a:p>
            <a:pPr marL="410211" lvl="1" indent="-205106" algn="l">
              <a:lnSpc>
                <a:spcPts val="2698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Bahnschrift Light" panose="020B0502040204020203" pitchFamily="34" charset="0"/>
                <a:ea typeface="HK Grotesk"/>
                <a:cs typeface="HK Grotesk"/>
                <a:sym typeface="HK Grotesk"/>
              </a:rPr>
              <a:t>Punctual 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8138AE1-9EF1-9167-91A3-5EC3C74959BF}"/>
              </a:ext>
            </a:extLst>
          </p:cNvPr>
          <p:cNvGrpSpPr/>
          <p:nvPr/>
        </p:nvGrpSpPr>
        <p:grpSpPr>
          <a:xfrm>
            <a:off x="12823151" y="1027080"/>
            <a:ext cx="4436149" cy="578227"/>
            <a:chOff x="0" y="0"/>
            <a:chExt cx="3117894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6C30C3A-3177-7A43-795C-B545916AEB83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21B5FEC-7172-887B-E3BE-FB8D6B6C9F03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B958104-A57A-2533-4112-C4A2B270CF33}"/>
              </a:ext>
            </a:extLst>
          </p:cNvPr>
          <p:cNvSpPr txBox="1"/>
          <p:nvPr/>
        </p:nvSpPr>
        <p:spPr>
          <a:xfrm>
            <a:off x="13175057" y="1001896"/>
            <a:ext cx="3762114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ABOUT THE USER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25D0E32-3F93-0A9B-1684-D92447BAF74B}"/>
              </a:ext>
            </a:extLst>
          </p:cNvPr>
          <p:cNvGrpSpPr/>
          <p:nvPr/>
        </p:nvGrpSpPr>
        <p:grpSpPr>
          <a:xfrm>
            <a:off x="4792120" y="4267715"/>
            <a:ext cx="7662271" cy="578227"/>
            <a:chOff x="0" y="0"/>
            <a:chExt cx="5385335" cy="4064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EB473D8-41FD-A48B-824F-9F6F9C21E51D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B2236DF-351F-5806-694E-A0009727E296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C76BEDC-3DAC-083B-F20F-17EFAF335B44}"/>
              </a:ext>
            </a:extLst>
          </p:cNvPr>
          <p:cNvGrpSpPr/>
          <p:nvPr/>
        </p:nvGrpSpPr>
        <p:grpSpPr>
          <a:xfrm>
            <a:off x="12823151" y="4267715"/>
            <a:ext cx="4436149" cy="578227"/>
            <a:chOff x="0" y="0"/>
            <a:chExt cx="3117894" cy="4064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A8698B1-CA61-090B-FCA1-5E8BD238C71D}"/>
                </a:ext>
              </a:extLst>
            </p:cNvPr>
            <p:cNvSpPr/>
            <p:nvPr/>
          </p:nvSpPr>
          <p:spPr>
            <a:xfrm>
              <a:off x="0" y="0"/>
              <a:ext cx="3117894" cy="406400"/>
            </a:xfrm>
            <a:custGeom>
              <a:avLst/>
              <a:gdLst/>
              <a:ahLst/>
              <a:cxnLst/>
              <a:rect l="l" t="t" r="r" b="b"/>
              <a:pathLst>
                <a:path w="3117894" h="406400">
                  <a:moveTo>
                    <a:pt x="2914694" y="0"/>
                  </a:moveTo>
                  <a:cubicBezTo>
                    <a:pt x="3026918" y="0"/>
                    <a:pt x="3117894" y="90976"/>
                    <a:pt x="3117894" y="203200"/>
                  </a:cubicBezTo>
                  <a:cubicBezTo>
                    <a:pt x="3117894" y="315424"/>
                    <a:pt x="3026918" y="406400"/>
                    <a:pt x="29146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8EC43092-B00F-514F-B96C-C4E2C324BC10}"/>
                </a:ext>
              </a:extLst>
            </p:cNvPr>
            <p:cNvSpPr txBox="1"/>
            <p:nvPr/>
          </p:nvSpPr>
          <p:spPr>
            <a:xfrm>
              <a:off x="0" y="-28575"/>
              <a:ext cx="311789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2C631D8C-9791-E107-6878-A67AF0B0B882}"/>
              </a:ext>
            </a:extLst>
          </p:cNvPr>
          <p:cNvSpPr txBox="1"/>
          <p:nvPr/>
        </p:nvSpPr>
        <p:spPr>
          <a:xfrm>
            <a:off x="5115596" y="4253817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PROBLEMS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84D226F-AC82-CA19-69C5-7A9FC4782B82}"/>
              </a:ext>
            </a:extLst>
          </p:cNvPr>
          <p:cNvSpPr txBox="1"/>
          <p:nvPr/>
        </p:nvSpPr>
        <p:spPr>
          <a:xfrm>
            <a:off x="4935190" y="8037317"/>
            <a:ext cx="719842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Balancing job distribution through AI matching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ahnschrift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Integrating clear, multilingual AI chat features.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Bahnschrift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Bahnschrift Light" panose="020B0502040204020203" pitchFamily="34" charset="0"/>
              </a:rPr>
              <a:t>Transactions securely and efficiently and suggestions for parts required in </a:t>
            </a:r>
            <a:r>
              <a:rPr lang="en-US" altLang="en-US" sz="2000">
                <a:latin typeface="Bahnschrift Light" panose="020B0502040204020203" pitchFamily="34" charset="0"/>
              </a:rPr>
              <a:t>nearest store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5E4EFDEB-B43C-8C8A-FC21-FDBD9F96D603}"/>
              </a:ext>
            </a:extLst>
          </p:cNvPr>
          <p:cNvGrpSpPr/>
          <p:nvPr/>
        </p:nvGrpSpPr>
        <p:grpSpPr>
          <a:xfrm>
            <a:off x="4794143" y="7335543"/>
            <a:ext cx="6864458" cy="578227"/>
            <a:chOff x="0" y="0"/>
            <a:chExt cx="5385335" cy="4064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AE6F72A-288E-7995-6BFD-EA684384851B}"/>
                </a:ext>
              </a:extLst>
            </p:cNvPr>
            <p:cNvSpPr/>
            <p:nvPr/>
          </p:nvSpPr>
          <p:spPr>
            <a:xfrm>
              <a:off x="0" y="0"/>
              <a:ext cx="5385335" cy="406400"/>
            </a:xfrm>
            <a:custGeom>
              <a:avLst/>
              <a:gdLst/>
              <a:ahLst/>
              <a:cxnLst/>
              <a:rect l="l" t="t" r="r" b="b"/>
              <a:pathLst>
                <a:path w="5385335" h="406400">
                  <a:moveTo>
                    <a:pt x="5182135" y="0"/>
                  </a:moveTo>
                  <a:cubicBezTo>
                    <a:pt x="5294359" y="0"/>
                    <a:pt x="5385335" y="90976"/>
                    <a:pt x="5385335" y="203200"/>
                  </a:cubicBezTo>
                  <a:cubicBezTo>
                    <a:pt x="5385335" y="315424"/>
                    <a:pt x="5294359" y="406400"/>
                    <a:pt x="51821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B1B"/>
            </a:solidFill>
          </p:spPr>
          <p:txBody>
            <a:bodyPr/>
            <a:lstStyle/>
            <a:p>
              <a:endParaRPr lang="en-IN">
                <a:latin typeface="Bahnschrift Light" panose="020B0502040204020203" pitchFamily="34" charset="0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2F629779-3E24-4915-09B6-36F65024FB34}"/>
                </a:ext>
              </a:extLst>
            </p:cNvPr>
            <p:cNvSpPr txBox="1"/>
            <p:nvPr/>
          </p:nvSpPr>
          <p:spPr>
            <a:xfrm>
              <a:off x="0" y="-28575"/>
              <a:ext cx="538533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8"/>
                </a:lnSpc>
              </a:pPr>
              <a:endParaRPr>
                <a:latin typeface="Bahnschrift Light" panose="020B0502040204020203" pitchFamily="34" charset="0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62545223-6D36-AE11-466D-1ED78ABE11F5}"/>
              </a:ext>
            </a:extLst>
          </p:cNvPr>
          <p:cNvSpPr txBox="1"/>
          <p:nvPr/>
        </p:nvSpPr>
        <p:spPr>
          <a:xfrm>
            <a:off x="5026067" y="7416240"/>
            <a:ext cx="7016666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CHALLENGES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3B8D5FE-99DF-1EC0-46D0-021416B6C1FD}"/>
              </a:ext>
            </a:extLst>
          </p:cNvPr>
          <p:cNvSpPr txBox="1"/>
          <p:nvPr/>
        </p:nvSpPr>
        <p:spPr>
          <a:xfrm>
            <a:off x="13101500" y="4980775"/>
            <a:ext cx="3728822" cy="13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>
              <a:lnSpc>
                <a:spcPts val="2698"/>
              </a:lnSpc>
              <a:buFont typeface="Arial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Smart job matching + demand forecasting = more business, less idle time.</a:t>
            </a:r>
            <a:endParaRPr lang="en-US" sz="2000" dirty="0">
              <a:solidFill>
                <a:srgbClr val="000000"/>
              </a:solidFill>
              <a:latin typeface="Bahnschrift Light" panose="020B0502040204020203" pitchFamily="3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540ACEC-0018-99F2-5D4D-60192DEC5535}"/>
              </a:ext>
            </a:extLst>
          </p:cNvPr>
          <p:cNvSpPr txBox="1"/>
          <p:nvPr/>
        </p:nvSpPr>
        <p:spPr>
          <a:xfrm>
            <a:off x="13175057" y="4263342"/>
            <a:ext cx="3728822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BDFF72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GOALS AND NEEDS</a:t>
            </a: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6CBB5251-D86B-A2F4-3CDF-31688E2A53F0}"/>
              </a:ext>
            </a:extLst>
          </p:cNvPr>
          <p:cNvGrpSpPr/>
          <p:nvPr/>
        </p:nvGrpSpPr>
        <p:grpSpPr>
          <a:xfrm>
            <a:off x="6136" y="4580893"/>
            <a:ext cx="4008357" cy="883615"/>
            <a:chOff x="-690449" y="0"/>
            <a:chExt cx="5344476" cy="1178153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51184F64-BE02-D770-A311-F6F297B24445}"/>
                </a:ext>
              </a:extLst>
            </p:cNvPr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679B755D-E60C-2B5F-0B04-565DAFB6F972}"/>
                  </a:ext>
                </a:extLst>
              </p:cNvPr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DFF72"/>
              </a:solidFill>
            </p:spPr>
            <p:txBody>
              <a:bodyPr/>
              <a:lstStyle/>
              <a:p>
                <a:endParaRPr lang="en-IN" dirty="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63EF9F82-5265-2A97-609F-C1A3A647BE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67224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CCF02A2-4BB0-4D3B-FB7B-87EE038F8052}"/>
                </a:ext>
              </a:extLst>
            </p:cNvPr>
            <p:cNvSpPr txBox="1"/>
            <p:nvPr/>
          </p:nvSpPr>
          <p:spPr>
            <a:xfrm>
              <a:off x="-690449" y="140277"/>
              <a:ext cx="5344476" cy="897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endParaRPr lang="en-US" sz="4499" b="1" dirty="0">
                <a:solidFill>
                  <a:srgbClr val="012B1B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endParaRP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EF010F16-3C30-02D2-B042-14CD238CBFE4}"/>
              </a:ext>
            </a:extLst>
          </p:cNvPr>
          <p:cNvGrpSpPr/>
          <p:nvPr/>
        </p:nvGrpSpPr>
        <p:grpSpPr>
          <a:xfrm>
            <a:off x="523973" y="463187"/>
            <a:ext cx="2972685" cy="3614157"/>
            <a:chOff x="0" y="0"/>
            <a:chExt cx="3963580" cy="4818876"/>
          </a:xfrm>
        </p:grpSpPr>
        <p:pic>
          <p:nvPicPr>
            <p:cNvPr id="36" name="Picture 36">
              <a:extLst>
                <a:ext uri="{FF2B5EF4-FFF2-40B4-BE49-F238E27FC236}">
                  <a16:creationId xmlns:a16="http://schemas.microsoft.com/office/drawing/2014/main" id="{88649063-E102-9AB8-3842-DF62D9F0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73" t="11714" r="17910" b="40400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9DA0DE6-B05D-F379-2CBE-DC067E76DFBA}"/>
              </a:ext>
            </a:extLst>
          </p:cNvPr>
          <p:cNvSpPr txBox="1"/>
          <p:nvPr/>
        </p:nvSpPr>
        <p:spPr>
          <a:xfrm>
            <a:off x="4935190" y="4933221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latin typeface="Bahnschrift Light" panose="020B0502040204020203" pitchFamily="34" charset="0"/>
              </a:rPr>
              <a:t>Multiple records hard to manage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Miscommunication with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Difficulty tracking payments and searching for right parts for car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1BC3B3-E32D-0A91-B28C-D97E894D2762}"/>
              </a:ext>
            </a:extLst>
          </p:cNvPr>
          <p:cNvSpPr txBox="1"/>
          <p:nvPr/>
        </p:nvSpPr>
        <p:spPr>
          <a:xfrm>
            <a:off x="4792120" y="1949807"/>
            <a:ext cx="76622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He’s a mechanic and located in busy city  . Offers reasonable price range with good services but finds it hard maintain multiple records of multiple cars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E63D4B6-38BA-3084-AF77-0E4A26B42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7" t="19089" r="17219" b="31780"/>
          <a:stretch>
            <a:fillRect/>
          </a:stretch>
        </p:blipFill>
        <p:spPr>
          <a:xfrm>
            <a:off x="523973" y="418025"/>
            <a:ext cx="2972685" cy="3613403"/>
          </a:xfrm>
          <a:prstGeom prst="rect">
            <a:avLst/>
          </a:prstGeom>
        </p:spPr>
      </p:pic>
      <p:sp>
        <p:nvSpPr>
          <p:cNvPr id="38" name="TextBox 34">
            <a:extLst>
              <a:ext uri="{FF2B5EF4-FFF2-40B4-BE49-F238E27FC236}">
                <a16:creationId xmlns:a16="http://schemas.microsoft.com/office/drawing/2014/main" id="{C8F36ABC-DF6C-605A-AA25-31806021CE97}"/>
              </a:ext>
            </a:extLst>
          </p:cNvPr>
          <p:cNvSpPr txBox="1"/>
          <p:nvPr/>
        </p:nvSpPr>
        <p:spPr>
          <a:xfrm>
            <a:off x="36809" y="4708418"/>
            <a:ext cx="4008357" cy="673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012B1B"/>
                </a:solidFill>
                <a:latin typeface="Bahnschrift Light" panose="020B0502040204020203" pitchFamily="34" charset="0"/>
                <a:ea typeface="Kitchakan Bold"/>
                <a:cs typeface="Kitchakan Bold"/>
                <a:sym typeface="Kitchakan Bold"/>
              </a:rPr>
              <a:t>Vijay</a:t>
            </a:r>
          </a:p>
        </p:txBody>
      </p:sp>
    </p:spTree>
    <p:extLst>
      <p:ext uri="{BB962C8B-B14F-4D97-AF65-F5344CB8AC3E}">
        <p14:creationId xmlns:p14="http://schemas.microsoft.com/office/powerpoint/2010/main" val="4166499690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604</Words>
  <Application>Microsoft Office PowerPoint</Application>
  <PresentationFormat>Custom</PresentationFormat>
  <Paragraphs>133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Kitchakan Bold</vt:lpstr>
      <vt:lpstr>Bahnschrift Light</vt:lpstr>
      <vt:lpstr>HK Grotesk Bold</vt:lpstr>
      <vt:lpstr>HK Grotesk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Personas Presentation</dc:title>
  <cp:lastModifiedBy>Aishwarya Singh</cp:lastModifiedBy>
  <cp:revision>24</cp:revision>
  <dcterms:created xsi:type="dcterms:W3CDTF">2006-08-16T00:00:00Z</dcterms:created>
  <dcterms:modified xsi:type="dcterms:W3CDTF">2025-10-28T16:33:26Z</dcterms:modified>
  <dc:identifier>DAG1YagM-XY</dc:identifier>
</cp:coreProperties>
</file>